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3366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97" d="100"/>
          <a:sy n="97" d="100"/>
        </p:scale>
        <p:origin x="-6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70AE3-7920-4B48-A015-F02EAA3702AE}" type="datetimeFigureOut">
              <a:rPr lang="en-CA" smtClean="0"/>
              <a:t>18/12/2013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7DC7A-9BD4-4090-8BAB-EF1D5BC3A0E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54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0" name="Rectangle 39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1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2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7" name="Rectangle 36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4" name="Rectangle 33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5" name="Rectangle 34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1" name="Rectangle 30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6" name="Freeform 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Freeform 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Hexagon 1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Freeform 15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Hexagon 16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3" name="Rectangle 42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649788" y="-22225"/>
            <a:ext cx="3505200" cy="23129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7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688" y="1516063"/>
            <a:ext cx="2133600" cy="752475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838" y="5719763"/>
            <a:ext cx="283051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788" y="5719763"/>
            <a:ext cx="642937" cy="365125"/>
          </a:xfrm>
        </p:spPr>
        <p:txBody>
          <a:bodyPr/>
          <a:lstStyle>
            <a:lvl1pPr>
              <a:defRPr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6B60D10-F706-4B76-A620-01288B22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62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54A0A-6730-445B-A3E9-3A4028A70D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04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672BC-E063-4C4E-8677-D01DAB4FE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81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DDC381-6B2D-4DA1-B2F1-4FB9BC33F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4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F5E60-3C73-40CC-9048-7F4513E924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F743E-39FA-4DDC-A106-69EEB5B55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3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E7AC1-0B80-4A1B-BFDB-1B1A7B982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507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C07C0-7C8B-4049-8626-37C9336F6A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ECC535-C916-469A-B49E-954B0548D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3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B5EFE-5C0A-464C-B950-0550CD445D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96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61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40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31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7" name="Freeform 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Freeform 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Hexagon 1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Hexagon 1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Hexagon 1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Hexagon 1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Hexagon 1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Hexagon 17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9" name="Hexagon 18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0" name="Hexagon 19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1" name="Hexagon 20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2" name="Hexagon 21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Hexagon 22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Hexagon 23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Hexagon 24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Hexagon 25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Freeform 26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reeform 27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7C648-F701-4B52-8BA3-7D7EB44B4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54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E30EC3D3-148C-420C-A6DE-00FD00418D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6" r:id="rId8"/>
    <p:sldLayoutId id="2147483697" r:id="rId9"/>
    <p:sldLayoutId id="2147483693" r:id="rId10"/>
    <p:sldLayoutId id="2147483694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925" y="2708275"/>
            <a:ext cx="3313113" cy="1701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Simple and Compound Interest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02" name="Group 38"/>
          <p:cNvGraphicFramePr>
            <a:graphicFrameLocks noGrp="1"/>
          </p:cNvGraphicFramePr>
          <p:nvPr/>
        </p:nvGraphicFramePr>
        <p:xfrm>
          <a:off x="533400" y="1600200"/>
          <a:ext cx="8001000" cy="4687888"/>
        </p:xfrm>
        <a:graphic>
          <a:graphicData uri="http://schemas.openxmlformats.org/drawingml/2006/table">
            <a:tbl>
              <a:tblPr/>
              <a:tblGrid>
                <a:gridCol w="2667000"/>
                <a:gridCol w="2667000"/>
                <a:gridCol w="26670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Principle @ Beginning of Year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Interest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(I = PRT)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Balance at End of Each Year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8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Year 1: $400.00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Year 2: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0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Year 3: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6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</a:rPr>
                        <a:t>Year 4: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64" name="Rectangle 29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mtClean="0"/>
              <a:t>Fill In This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Compound Interest Formula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You can find a balance using compound interest in one step with the compound interest formula.</a:t>
            </a:r>
          </a:p>
          <a:p>
            <a:r>
              <a:rPr lang="en-US" smtClean="0"/>
              <a:t>An INTEREST PERIOD is the length of time over which interest is calculated.</a:t>
            </a:r>
          </a:p>
          <a:p>
            <a:r>
              <a:rPr lang="en-US" smtClean="0"/>
              <a:t>The Interest Period can be a year or less than a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en-US" smtClean="0"/>
              <a:t>Compound Interest Formula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382000" cy="4267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dirty="0" smtClean="0">
                <a:latin typeface="Arial" charset="0"/>
              </a:rPr>
              <a:t>B = p(1 + r)</a:t>
            </a:r>
            <a:r>
              <a:rPr lang="en-US" sz="3600" baseline="30000" dirty="0" smtClean="0">
                <a:latin typeface="Arial" charset="0"/>
              </a:rPr>
              <a:t>n</a:t>
            </a:r>
          </a:p>
          <a:p>
            <a:pPr algn="ctr">
              <a:buFontTx/>
              <a:buNone/>
            </a:pPr>
            <a:endParaRPr lang="en-US" sz="3600" baseline="30000" dirty="0" smtClean="0">
              <a:latin typeface="Arial" charset="0"/>
            </a:endParaRPr>
          </a:p>
          <a:p>
            <a:pPr algn="ctr">
              <a:buFontTx/>
              <a:buNone/>
            </a:pPr>
            <a:r>
              <a:rPr lang="en-US" dirty="0" smtClean="0">
                <a:latin typeface="Arial" charset="0"/>
              </a:rPr>
              <a:t>B = the final balance</a:t>
            </a:r>
          </a:p>
          <a:p>
            <a:pPr algn="ctr">
              <a:buFontTx/>
              <a:buNone/>
            </a:pPr>
            <a:r>
              <a:rPr lang="en-US" dirty="0" smtClean="0">
                <a:latin typeface="Arial" charset="0"/>
              </a:rPr>
              <a:t>P = is the principal</a:t>
            </a:r>
          </a:p>
          <a:p>
            <a:pPr algn="ctr">
              <a:buFontTx/>
              <a:buNone/>
            </a:pPr>
            <a:r>
              <a:rPr lang="en-US" dirty="0" smtClean="0">
                <a:latin typeface="Arial" charset="0"/>
              </a:rPr>
              <a:t>R = the interest rate for each interest period</a:t>
            </a:r>
          </a:p>
          <a:p>
            <a:pPr algn="ctr">
              <a:buFontTx/>
              <a:buNone/>
            </a:pPr>
            <a:r>
              <a:rPr lang="en-US" dirty="0" smtClean="0">
                <a:latin typeface="Arial" charset="0"/>
              </a:rPr>
              <a:t>N = the number of interest periods.</a:t>
            </a:r>
          </a:p>
        </p:txBody>
      </p:sp>
      <p:pic>
        <p:nvPicPr>
          <p:cNvPr id="16388" name="Picture 4" descr="C:\Documents and Settings\Jessica\Application Data\Microsoft\Media Catalog\Downloaded Clips\cl5d\j023298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828800"/>
            <a:ext cx="1789113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772400" cy="762000"/>
          </a:xfrm>
        </p:spPr>
        <p:txBody>
          <a:bodyPr/>
          <a:lstStyle/>
          <a:p>
            <a:r>
              <a:rPr lang="en-US" smtClean="0"/>
              <a:t>Semi-Annual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057400"/>
          </a:xfrm>
        </p:spPr>
        <p:txBody>
          <a:bodyPr/>
          <a:lstStyle/>
          <a:p>
            <a:r>
              <a:rPr lang="en-US" smtClean="0"/>
              <a:t>When interested is compounded semiannually (twice per year), you must DIVIDE the interest rate by the number of interest periods, which is 2.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09600" y="3429000"/>
            <a:ext cx="8077200" cy="1320800"/>
          </a:xfrm>
          <a:prstGeom prst="rect">
            <a:avLst/>
          </a:prstGeom>
          <a:noFill/>
          <a:ln w="9525">
            <a:solidFill>
              <a:srgbClr val="8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u="sng">
                <a:latin typeface="Arial" charset="0"/>
              </a:rPr>
              <a:t>6% annual interest rate</a:t>
            </a:r>
            <a:r>
              <a:rPr lang="en-US" sz="3200">
                <a:latin typeface="Arial" charset="0"/>
              </a:rPr>
              <a:t> </a:t>
            </a:r>
            <a:r>
              <a:rPr lang="en-US" sz="3200">
                <a:latin typeface="Arial" charset="0"/>
                <a:cs typeface="Arial" charset="0"/>
              </a:rPr>
              <a:t>÷ </a:t>
            </a:r>
            <a:r>
              <a:rPr lang="en-US" sz="3200" u="sng">
                <a:latin typeface="Arial" charset="0"/>
                <a:cs typeface="Arial" charset="0"/>
              </a:rPr>
              <a:t>2 interest periods</a:t>
            </a:r>
            <a:r>
              <a:rPr lang="en-US" sz="320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Arial" charset="0"/>
                <a:cs typeface="Arial" charset="0"/>
              </a:rPr>
              <a:t>= </a:t>
            </a:r>
            <a:r>
              <a:rPr lang="en-US" sz="3200" b="1">
                <a:latin typeface="Arial" charset="0"/>
                <a:cs typeface="Arial" charset="0"/>
              </a:rPr>
              <a:t>3% semiannual interest rate</a:t>
            </a:r>
            <a:endParaRPr lang="en-US" sz="3200" b="1">
              <a:latin typeface="Arial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09600" y="4876800"/>
            <a:ext cx="8077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>
                <a:latin typeface="Arial" charset="0"/>
              </a:rPr>
              <a:t>To find the number of payment periods, multiply the number of years by the number of interest periods per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  <p:bldP spid="16388" grpId="0" animBg="1" autoUpdateAnimBg="0"/>
      <p:bldP spid="1638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smtClean="0"/>
              <a:t>Find the balance on a deposit of $1,000, earning 6% interest compounded semiannually for 5 years.</a:t>
            </a:r>
          </a:p>
          <a:p>
            <a:r>
              <a:rPr lang="en-US" smtClean="0"/>
              <a:t>The interest rate R for compounding semiannually is 0.06</a:t>
            </a:r>
            <a:r>
              <a:rPr lang="en-US" smtClean="0">
                <a:cs typeface="Times New Roman" charset="0"/>
              </a:rPr>
              <a:t>÷2, or 0.03. The number of payment periods N is 5 years x 2 interest periods per year, or 10.</a:t>
            </a:r>
          </a:p>
          <a:p>
            <a:r>
              <a:rPr lang="en-US" smtClean="0">
                <a:cs typeface="Times New Roman" charset="0"/>
              </a:rPr>
              <a:t>Now plug it into the formula!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The Formula!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6553200" cy="47244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	B = p (1 + R)</a:t>
            </a:r>
            <a:r>
              <a:rPr lang="en-US" baseline="30000" dirty="0" smtClean="0"/>
              <a:t>n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B = $1,000 (1 + 0.03)</a:t>
            </a:r>
            <a:r>
              <a:rPr lang="en-US" baseline="30000" dirty="0" smtClean="0"/>
              <a:t>10</a:t>
            </a:r>
            <a:endParaRPr lang="en-US" dirty="0" smtClean="0"/>
          </a:p>
          <a:p>
            <a:pPr>
              <a:buFontTx/>
              <a:buNone/>
            </a:pPr>
            <a:r>
              <a:rPr lang="en-US" dirty="0" smtClean="0"/>
              <a:t>		B = $1,000 (1.03)</a:t>
            </a:r>
            <a:r>
              <a:rPr lang="en-US" baseline="30000" dirty="0" smtClean="0"/>
              <a:t>10</a:t>
            </a:r>
          </a:p>
          <a:p>
            <a:pPr>
              <a:buFontTx/>
              <a:buNone/>
            </a:pPr>
            <a:r>
              <a:rPr lang="en-US" dirty="0" smtClean="0"/>
              <a:t>		B = $1,000 (1.34391638)</a:t>
            </a:r>
          </a:p>
          <a:p>
            <a:pPr>
              <a:buFontTx/>
              <a:buNone/>
            </a:pPr>
            <a:r>
              <a:rPr lang="en-US" dirty="0" smtClean="0"/>
              <a:t>		B = $1,343.92</a:t>
            </a:r>
          </a:p>
          <a:p>
            <a:pPr algn="ctr">
              <a:buFontTx/>
              <a:buNone/>
            </a:pPr>
            <a:endParaRPr lang="en-US" dirty="0" smtClean="0"/>
          </a:p>
          <a:p>
            <a:pPr algn="ctr">
              <a:buFontTx/>
              <a:buNone/>
            </a:pPr>
            <a:r>
              <a:rPr lang="en-US" dirty="0" smtClean="0"/>
              <a:t>Happy? You’ll actually get to use a calculator for these =]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dirty="0" smtClean="0"/>
              <a:t>Try These: Both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Find the balance for each account. Amount Deposited: $900, Annual Interest Rate: 2%, Time: 3 Years.</a:t>
            </a:r>
          </a:p>
          <a:p>
            <a:pPr>
              <a:buFontTx/>
              <a:buNone/>
            </a:pPr>
            <a:endParaRPr lang="en-US" dirty="0" smtClean="0"/>
          </a:p>
          <a:p>
            <a:r>
              <a:rPr lang="en-US" u="sng" dirty="0" smtClean="0"/>
              <a:t>Compounding Annually</a:t>
            </a:r>
          </a:p>
          <a:p>
            <a:endParaRPr lang="en-US" dirty="0" smtClean="0"/>
          </a:p>
          <a:p>
            <a:r>
              <a:rPr lang="en-US" u="sng" dirty="0" smtClean="0"/>
              <a:t>Compounding Semiannually</a:t>
            </a:r>
          </a:p>
        </p:txBody>
      </p:sp>
      <p:pic>
        <p:nvPicPr>
          <p:cNvPr id="20486" name="Picture 6" descr="C:\Documents and Settings\Jessica\Application Data\Microsoft\Media Catalog\Downloaded Clips\cl0\bs01144_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2819400"/>
            <a:ext cx="1647825" cy="17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mtClean="0"/>
              <a:t>Warm Up: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6096000" cy="4572000"/>
          </a:xfrm>
        </p:spPr>
        <p:txBody>
          <a:bodyPr/>
          <a:lstStyle/>
          <a:p>
            <a:r>
              <a:rPr lang="en-US" smtClean="0"/>
              <a:t>Find 6% of $400.</a:t>
            </a:r>
          </a:p>
          <a:p>
            <a:endParaRPr lang="en-US" smtClean="0"/>
          </a:p>
          <a:p>
            <a:r>
              <a:rPr lang="en-US" smtClean="0"/>
              <a:t>Find 5% of $2,000.</a:t>
            </a:r>
          </a:p>
          <a:p>
            <a:endParaRPr lang="en-US" smtClean="0"/>
          </a:p>
          <a:p>
            <a:r>
              <a:rPr lang="en-US" smtClean="0"/>
              <a:t>Find 4.5% of $700.</a:t>
            </a:r>
          </a:p>
          <a:p>
            <a:endParaRPr lang="en-US" smtClean="0"/>
          </a:p>
          <a:p>
            <a:r>
              <a:rPr lang="en-US" smtClean="0"/>
              <a:t>Find 5.5% of $325.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Simple Interest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mtClean="0"/>
              <a:t>When you </a:t>
            </a:r>
            <a:r>
              <a:rPr lang="en-US" u="sng" smtClean="0"/>
              <a:t>first deposit money</a:t>
            </a:r>
            <a:r>
              <a:rPr lang="en-US" smtClean="0"/>
              <a:t> in a savings account, your deposit is called </a:t>
            </a:r>
            <a:r>
              <a:rPr lang="en-US" b="1" i="1" u="sng" smtClean="0"/>
              <a:t>PRINCIPAL</a:t>
            </a:r>
            <a:r>
              <a:rPr lang="en-US" smtClean="0"/>
              <a:t>.</a:t>
            </a:r>
          </a:p>
          <a:p>
            <a:r>
              <a:rPr lang="en-US" smtClean="0"/>
              <a:t>The bank takes the money and invests it.</a:t>
            </a:r>
          </a:p>
          <a:p>
            <a:r>
              <a:rPr lang="en-US" smtClean="0"/>
              <a:t>In return, the bank pays you INTEREST based on the INTEREST RATE.</a:t>
            </a:r>
          </a:p>
          <a:p>
            <a:r>
              <a:rPr lang="en-US" u="sng" smtClean="0"/>
              <a:t>Simple interest</a:t>
            </a:r>
            <a:r>
              <a:rPr lang="en-US" smtClean="0"/>
              <a:t> is interest paid </a:t>
            </a:r>
            <a:r>
              <a:rPr lang="en-US" b="1" i="1" smtClean="0"/>
              <a:t>only</a:t>
            </a:r>
            <a:r>
              <a:rPr lang="en-US" smtClean="0"/>
              <a:t> on the PRINCIPAL.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r>
              <a:rPr lang="en-US" smtClean="0"/>
              <a:t>Simple Interest Formula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86000"/>
            <a:ext cx="7772400" cy="35052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3600" smtClean="0">
                <a:latin typeface="Arial" charset="0"/>
              </a:rPr>
              <a:t>I = prt</a:t>
            </a:r>
          </a:p>
          <a:p>
            <a:r>
              <a:rPr lang="en-US" sz="3600" smtClean="0">
                <a:latin typeface="Arial" charset="0"/>
              </a:rPr>
              <a:t>I = interest</a:t>
            </a:r>
          </a:p>
          <a:p>
            <a:r>
              <a:rPr lang="en-US" sz="3600" smtClean="0">
                <a:latin typeface="Arial" charset="0"/>
              </a:rPr>
              <a:t>P = principal</a:t>
            </a:r>
          </a:p>
          <a:p>
            <a:r>
              <a:rPr lang="en-US" sz="3600" smtClean="0">
                <a:latin typeface="Arial" charset="0"/>
              </a:rPr>
              <a:t>R = the interest rate per year</a:t>
            </a:r>
          </a:p>
          <a:p>
            <a:r>
              <a:rPr lang="en-US" sz="3600" smtClean="0">
                <a:latin typeface="Arial" charset="0"/>
              </a:rPr>
              <a:t>T = the time </a:t>
            </a:r>
            <a:r>
              <a:rPr lang="en-US" sz="3600" i="1" smtClean="0">
                <a:latin typeface="Arial" charset="0"/>
              </a:rPr>
              <a:t>in years</a:t>
            </a:r>
            <a:r>
              <a:rPr lang="en-US" sz="3600" smtClean="0">
                <a:latin typeface="Arial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Real-World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534400" cy="5181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Suppose you deposit $400 in a savings account. The interest rate is 5% per year.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Find the interest earned in 6 years. Find the total of principal plus interest.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I = </a:t>
            </a:r>
            <a:r>
              <a:rPr lang="en-US" sz="2800" smtClean="0">
                <a:solidFill>
                  <a:srgbClr val="660066"/>
                </a:solidFill>
                <a:latin typeface="Arial" charset="0"/>
              </a:rPr>
              <a:t>P</a:t>
            </a:r>
            <a:r>
              <a:rPr lang="en-US" sz="2800" smtClean="0">
                <a:solidFill>
                  <a:srgbClr val="336600"/>
                </a:solidFill>
                <a:latin typeface="Arial" charset="0"/>
              </a:rPr>
              <a:t>R</a:t>
            </a:r>
            <a:r>
              <a:rPr lang="en-US" sz="2800" smtClean="0">
                <a:solidFill>
                  <a:srgbClr val="0000FF"/>
                </a:solidFill>
                <a:latin typeface="Arial" charset="0"/>
              </a:rPr>
              <a:t>T</a:t>
            </a:r>
            <a:r>
              <a:rPr lang="en-US" sz="2800" smtClean="0">
                <a:latin typeface="Arial" charset="0"/>
              </a:rPr>
              <a:t>  </a:t>
            </a:r>
            <a:r>
              <a:rPr lang="en-US" sz="2800" smtClean="0">
                <a:latin typeface="Arial" charset="0"/>
                <a:sym typeface="Wingdings" pitchFamily="2" charset="2"/>
              </a:rPr>
              <a:t>  Formula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solidFill>
                  <a:srgbClr val="660066"/>
                </a:solidFill>
                <a:latin typeface="Arial" charset="0"/>
                <a:sym typeface="Wingdings" pitchFamily="2" charset="2"/>
              </a:rPr>
              <a:t>P = 400</a:t>
            </a:r>
            <a:r>
              <a:rPr lang="en-US" sz="2800" smtClean="0">
                <a:latin typeface="Arial" charset="0"/>
                <a:sym typeface="Wingdings" pitchFamily="2" charset="2"/>
              </a:rPr>
              <a:t>, </a:t>
            </a:r>
            <a:r>
              <a:rPr lang="en-US" sz="2800" smtClean="0">
                <a:solidFill>
                  <a:srgbClr val="336600"/>
                </a:solidFill>
                <a:latin typeface="Arial" charset="0"/>
                <a:sym typeface="Wingdings" pitchFamily="2" charset="2"/>
              </a:rPr>
              <a:t>R = 0.05 = 5%</a:t>
            </a:r>
            <a:r>
              <a:rPr lang="en-US" sz="2800" smtClean="0">
                <a:latin typeface="Arial" charset="0"/>
                <a:sym typeface="Wingdings" pitchFamily="2" charset="2"/>
              </a:rPr>
              <a:t>, </a:t>
            </a:r>
            <a:r>
              <a:rPr lang="en-US" sz="2800" smtClean="0">
                <a:solidFill>
                  <a:srgbClr val="0000FF"/>
                </a:solidFill>
                <a:latin typeface="Arial" charset="0"/>
                <a:sym typeface="Wingdings" pitchFamily="2" charset="2"/>
              </a:rPr>
              <a:t>T = 6 (in years)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  <a:sym typeface="Wingdings" pitchFamily="2" charset="2"/>
              </a:rPr>
              <a:t>400 x 0.05 = 20 = interest on one year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  <a:sym typeface="Wingdings" pitchFamily="2" charset="2"/>
              </a:rPr>
              <a:t>400 x 0.05 x 6 = 120 = interest on $400 over 6 years</a:t>
            </a:r>
          </a:p>
          <a:p>
            <a:pPr>
              <a:lnSpc>
                <a:spcPct val="90000"/>
              </a:lnSpc>
            </a:pPr>
            <a:r>
              <a:rPr lang="en-US" sz="2800" smtClean="0">
                <a:latin typeface="Arial" charset="0"/>
                <a:sym typeface="Wingdings" pitchFamily="2" charset="2"/>
              </a:rPr>
              <a:t>400 + 120 = $520 = amount in account after 6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Now Figure Interest In Months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534400" cy="5105400"/>
          </a:xfrm>
        </p:spPr>
        <p:txBody>
          <a:bodyPr/>
          <a:lstStyle/>
          <a:p>
            <a:r>
              <a:rPr lang="en-US" sz="2800" smtClean="0"/>
              <a:t>Remember that T = time in </a:t>
            </a:r>
            <a:r>
              <a:rPr lang="en-US" sz="2800" b="1" u="sng" smtClean="0"/>
              <a:t>Years</a:t>
            </a:r>
            <a:r>
              <a:rPr lang="en-US" sz="2800" smtClean="0"/>
              <a:t>.</a:t>
            </a:r>
          </a:p>
          <a:p>
            <a:r>
              <a:rPr lang="en-US" sz="2800" smtClean="0"/>
              <a:t>So, Find the interest earned in three months. Find the total of principal plus interest.</a:t>
            </a:r>
          </a:p>
          <a:p>
            <a:r>
              <a:rPr lang="en-US" sz="2800" u="sng" smtClean="0"/>
              <a:t>What fraction of a year is 3 months</a:t>
            </a:r>
            <a:r>
              <a:rPr lang="en-US" sz="2800" smtClean="0"/>
              <a:t>?</a:t>
            </a:r>
          </a:p>
          <a:p>
            <a:pPr algn="ctr">
              <a:buFontTx/>
              <a:buNone/>
            </a:pPr>
            <a:r>
              <a:rPr lang="en-US" sz="2800" smtClean="0"/>
              <a:t>T = 3/12 = ¼ or 0.25</a:t>
            </a:r>
          </a:p>
          <a:p>
            <a:pPr algn="ctr">
              <a:buFontTx/>
              <a:buNone/>
            </a:pPr>
            <a:r>
              <a:rPr lang="en-US" sz="2800" smtClean="0"/>
              <a:t>I = PRT</a:t>
            </a:r>
          </a:p>
          <a:p>
            <a:pPr algn="ctr">
              <a:buFontTx/>
              <a:buNone/>
            </a:pPr>
            <a:r>
              <a:rPr lang="en-US" sz="2800" smtClean="0"/>
              <a:t>I = 400 x 0.05 x 0.25</a:t>
            </a:r>
          </a:p>
          <a:p>
            <a:pPr algn="ctr">
              <a:buFontTx/>
              <a:buNone/>
            </a:pPr>
            <a:r>
              <a:rPr lang="en-US" sz="2800" smtClean="0"/>
              <a:t>I = $5 = interest earned after 3 months</a:t>
            </a:r>
          </a:p>
          <a:p>
            <a:pPr algn="ctr">
              <a:buFontTx/>
              <a:buNone/>
            </a:pPr>
            <a:r>
              <a:rPr lang="en-US" sz="2800" smtClean="0"/>
              <a:t>$5 + $400 = total amount in account</a:t>
            </a:r>
          </a:p>
          <a:p>
            <a:pPr algn="ctr">
              <a:buFontTx/>
              <a:buNone/>
            </a:pPr>
            <a:r>
              <a:rPr lang="en-US" sz="2800" smtClean="0"/>
              <a:t>$405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0960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Try These: Both</a:t>
            </a:r>
            <a:br>
              <a:rPr lang="en-US"/>
            </a:br>
            <a:r>
              <a:rPr lang="en-US"/>
              <a:t>Find the Simple Interest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r>
              <a:rPr lang="en-US" dirty="0" smtClean="0"/>
              <a:t>Principal = $250</a:t>
            </a:r>
          </a:p>
          <a:p>
            <a:r>
              <a:rPr lang="en-US" dirty="0" smtClean="0"/>
              <a:t>Interest Rate = 4%</a:t>
            </a:r>
          </a:p>
          <a:p>
            <a:r>
              <a:rPr lang="en-US" dirty="0" smtClean="0"/>
              <a:t>Time = 3 Years</a:t>
            </a:r>
          </a:p>
          <a:p>
            <a:endParaRPr lang="en-US" dirty="0" smtClean="0"/>
          </a:p>
          <a:p>
            <a:r>
              <a:rPr lang="en-US" dirty="0" smtClean="0"/>
              <a:t>Principal = $250</a:t>
            </a:r>
          </a:p>
          <a:p>
            <a:r>
              <a:rPr lang="en-US" dirty="0" smtClean="0"/>
              <a:t>Interest Rate = 3.5%</a:t>
            </a:r>
          </a:p>
          <a:p>
            <a:r>
              <a:rPr lang="en-US" dirty="0" smtClean="0"/>
              <a:t>Time = 6 Months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105400" y="3432175"/>
            <a:ext cx="35814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en-US"/>
              <a:t>Reminder: Time is always in terms of Years. So, if you’re dealing with months, you have to make your months a fraction of a year.</a:t>
            </a:r>
          </a:p>
        </p:txBody>
      </p:sp>
      <p:pic>
        <p:nvPicPr>
          <p:cNvPr id="11271" name="Picture 9" descr="C:\Documents and Settings\Jessica\Application Data\Microsoft\Media Catalog\Downloaded Clips\cl73\j028760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73137"/>
            <a:ext cx="266700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Compound Interest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en-US" b="1" i="1" u="sng" smtClean="0"/>
              <a:t>Compound Interest</a:t>
            </a:r>
            <a:r>
              <a:rPr lang="en-US" smtClean="0"/>
              <a:t> is when the bank pays interest on the Principal AND the Interest already earned.</a:t>
            </a:r>
          </a:p>
          <a:p>
            <a:r>
              <a:rPr lang="en-US" b="1" i="1" u="sng" smtClean="0"/>
              <a:t>The Balance</a:t>
            </a:r>
            <a:r>
              <a:rPr lang="en-US" smtClean="0"/>
              <a:t> is the Principal PLUS the Interest.</a:t>
            </a:r>
          </a:p>
          <a:p>
            <a:r>
              <a:rPr lang="en-US" smtClean="0"/>
              <a:t>The Balance becomes the Principal on which the bank figures the next interest payment when doing Compound Interest.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954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Compound Interest Example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276600"/>
          </a:xfrm>
        </p:spPr>
        <p:txBody>
          <a:bodyPr/>
          <a:lstStyle/>
          <a:p>
            <a:r>
              <a:rPr lang="en-US" smtClean="0"/>
              <a:t>You deposit $400 in an account that earns 5% interest compounded annually (once per year). What is the balance in your account after 4 years? In your last calculation, round to the nearest cent.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mple and compound interest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 and compound interest</Template>
  <TotalTime>72</TotalTime>
  <Words>716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Times New Roman</vt:lpstr>
      <vt:lpstr>Arial</vt:lpstr>
      <vt:lpstr>Century Gothic</vt:lpstr>
      <vt:lpstr>Wingdings 2</vt:lpstr>
      <vt:lpstr>Calibri</vt:lpstr>
      <vt:lpstr>Wingdings</vt:lpstr>
      <vt:lpstr>simple and compound interest</vt:lpstr>
      <vt:lpstr>Simple and Compound Interest</vt:lpstr>
      <vt:lpstr>Warm Up:</vt:lpstr>
      <vt:lpstr>Simple Interest</vt:lpstr>
      <vt:lpstr>Simple Interest Formula</vt:lpstr>
      <vt:lpstr>Real-World</vt:lpstr>
      <vt:lpstr>Now Figure Interest In Months</vt:lpstr>
      <vt:lpstr>Try These: Both Find the Simple Interest</vt:lpstr>
      <vt:lpstr>Compound Interest</vt:lpstr>
      <vt:lpstr>Compound Interest Example</vt:lpstr>
      <vt:lpstr>Fill In This Chart</vt:lpstr>
      <vt:lpstr>Compound Interest Formula</vt:lpstr>
      <vt:lpstr>Compound Interest Formula</vt:lpstr>
      <vt:lpstr>Semi-Annual</vt:lpstr>
      <vt:lpstr>Example</vt:lpstr>
      <vt:lpstr>The Formula!</vt:lpstr>
      <vt:lpstr>Try These: Both</vt:lpstr>
    </vt:vector>
  </TitlesOfParts>
  <Company>SouthEast Cornerstone School Division #209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and Compound Interest</dc:title>
  <dc:creator>Windows User</dc:creator>
  <cp:lastModifiedBy>Windows User</cp:lastModifiedBy>
  <cp:revision>5</cp:revision>
  <cp:lastPrinted>2013-12-18T16:43:43Z</cp:lastPrinted>
  <dcterms:created xsi:type="dcterms:W3CDTF">2013-12-18T16:41:20Z</dcterms:created>
  <dcterms:modified xsi:type="dcterms:W3CDTF">2013-12-18T17:53:52Z</dcterms:modified>
</cp:coreProperties>
</file>